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58" r:id="rId4"/>
    <p:sldId id="285" r:id="rId5"/>
    <p:sldId id="286" r:id="rId6"/>
    <p:sldId id="275" r:id="rId7"/>
    <p:sldId id="291" r:id="rId8"/>
    <p:sldId id="290" r:id="rId9"/>
    <p:sldId id="277" r:id="rId10"/>
    <p:sldId id="294" r:id="rId11"/>
    <p:sldId id="293" r:id="rId12"/>
    <p:sldId id="295" r:id="rId13"/>
    <p:sldId id="298" r:id="rId14"/>
    <p:sldId id="287" r:id="rId15"/>
    <p:sldId id="288" r:id="rId16"/>
    <p:sldId id="281" r:id="rId17"/>
    <p:sldId id="276" r:id="rId18"/>
    <p:sldId id="282" r:id="rId19"/>
    <p:sldId id="283" r:id="rId20"/>
    <p:sldId id="292" r:id="rId21"/>
    <p:sldId id="296" r:id="rId22"/>
    <p:sldId id="297" r:id="rId23"/>
    <p:sldId id="299" r:id="rId24"/>
    <p:sldId id="284" r:id="rId25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CC0000"/>
    <a:srgbClr val="FF0000"/>
    <a:srgbClr val="FF6600"/>
    <a:srgbClr val="A50021"/>
    <a:srgbClr val="CC33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55" autoAdjust="0"/>
  </p:normalViewPr>
  <p:slideViewPr>
    <p:cSldViewPr>
      <p:cViewPr>
        <p:scale>
          <a:sx n="69" d="100"/>
          <a:sy n="69" d="100"/>
        </p:scale>
        <p:origin x="-2844" y="-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1E282-2641-48C3-A5F1-04B076247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476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EC8AA-7BB1-47B0-BB86-010A904EE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409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A0534-A5B6-4546-BC41-23D2027B6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817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DD8C0-7017-4EFE-A87E-09FD7CD12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04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4E5CA-FA8F-4AA4-8CA2-77EE0C97A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73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43780-8C8A-4BFB-93C6-2C7468B68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99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0574F-E44D-4658-A65F-C72B1CBA3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82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43784-749C-4BAF-BA56-B2AD5BD3D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959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0A2BF-3FF4-4897-B188-B139D2B94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995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4CF3B-2F02-4482-ABEB-2941A4C34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48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72A30-ACE4-4D77-933C-51D284703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579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E7F2"/>
            </a:gs>
            <a:gs pos="17999">
              <a:srgbClr val="FBD49C"/>
            </a:gs>
            <a:gs pos="39000">
              <a:srgbClr val="FBA97D"/>
            </a:gs>
            <a:gs pos="64000">
              <a:srgbClr val="FAC77D"/>
            </a:gs>
            <a:gs pos="82001">
              <a:srgbClr val="FEE7F2"/>
            </a:gs>
            <a:gs pos="100000">
              <a:srgbClr val="FBEAC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42CA2E5-D500-420B-AF5A-71264527E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5800" y="533400"/>
            <a:ext cx="79248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Знакомьтесь, моль!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Исследовательский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учеников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Тюряпина Ильи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Смирнова Константина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«а» класса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ГБОУ школы №113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Приморского района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Санкт-Петербурга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Учителя: Малова Людмила Николаевна, Зарайская Светлана Викторовна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defRPr/>
            </a:pP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1" name="Picture 5" descr="https://i.mycdn.me/image?id=873822589409&amp;t=52&amp;plc=WEB&amp;tkn=*n80kMtjJ2qN-jF4h2drDi9PN7J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43400"/>
            <a:ext cx="2667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AutoShape 7" descr="https://apf.mail.ru/cgi-bin/readmsg?id=15493797060000000088;0;1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053" name="Picture 8" descr="C:\Users\777\Downloads\20181025_1527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461" y="1410339"/>
            <a:ext cx="2514601" cy="197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Платяная и мебельная моли 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57200" y="1447801"/>
            <a:ext cx="3962400" cy="23622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платяная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предпочитает, в основном,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изделия 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хлопка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4648200" y="1447801"/>
            <a:ext cx="4038600" cy="27432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Мебельная предпочитает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мех, пушнину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шерсть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https://notklop.ru/wp-content/uploads/2018/02/mol-shubnaja-kovrovaj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83058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79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Восковая моль </a:t>
            </a:r>
            <a:br>
              <a:rPr lang="ru-RU" dirty="0" smtClean="0"/>
            </a:br>
            <a:r>
              <a:rPr lang="ru-RU" dirty="0" smtClean="0"/>
              <a:t>(огневка пчелиная)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0272" y="1477565"/>
            <a:ext cx="3733800" cy="223545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Обитает в пчелином улье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Переваривает пчелиный воск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72000" y="1498347"/>
            <a:ext cx="3962400" cy="223545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личинках есть вещества, повышающие иммунитет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личинок делают лекарства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xn----7sbfhekhh3ase9o7a.xn--p1ai/wp-content/uploads/2014/10/IMG_2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4057936"/>
            <a:ext cx="3505200" cy="229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137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Картофельная моль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371601"/>
            <a:ext cx="3810000" cy="29718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Поражает листья картофеля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199" y="1371601"/>
            <a:ext cx="4038601" cy="3048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Поражает клубни посевного картофеля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klopkan.ru/wp-content/uploads/2016/06/mol-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31242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kccc.ru/sites/default/files/images/news/interesting-facts/8431_gal_1535093646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3886200"/>
            <a:ext cx="3048000" cy="227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824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Шелкопряд-одомашненная моль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ru-RU" dirty="0" smtClean="0"/>
              <a:t>Известна с древности</a:t>
            </a:r>
          </a:p>
          <a:p>
            <a:r>
              <a:rPr lang="ru-RU" dirty="0" smtClean="0"/>
              <a:t>Коконы из шелка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ru-RU" dirty="0" smtClean="0"/>
              <a:t>Разводят </a:t>
            </a:r>
          </a:p>
          <a:p>
            <a:r>
              <a:rPr lang="ru-RU" dirty="0" smtClean="0"/>
              <a:t>Получают натуральный шелк из кокона</a:t>
            </a:r>
          </a:p>
          <a:p>
            <a:r>
              <a:rPr lang="ru-RU" dirty="0" smtClean="0"/>
              <a:t>Шелк </a:t>
            </a:r>
            <a:r>
              <a:rPr lang="ru-RU" dirty="0"/>
              <a:t>дороже золота</a:t>
            </a:r>
          </a:p>
          <a:p>
            <a:endParaRPr lang="ru-RU" dirty="0"/>
          </a:p>
        </p:txBody>
      </p:sp>
      <p:pic>
        <p:nvPicPr>
          <p:cNvPr id="7170" name="Picture 2" descr="https://ds04.infourok.ru/uploads/ex/115c/000fdc53-55f5d39c/img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" t="20251" r="5765" b="3067"/>
          <a:stretch/>
        </p:blipFill>
        <p:spPr bwMode="auto">
          <a:xfrm>
            <a:off x="1371600" y="3264475"/>
            <a:ext cx="5624946" cy="359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810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05800" cy="10668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660066"/>
                </a:solidFill>
                <a:latin typeface="Times New Roman" pitchFamily="18" charset="0"/>
              </a:rPr>
              <a:t>Тополиный минер</a:t>
            </a:r>
            <a:r>
              <a:rPr lang="ru-RU" sz="4000" b="1" dirty="0">
                <a:solidFill>
                  <a:srgbClr val="660066"/>
                </a:solidFill>
                <a:latin typeface="Times New Roman" pitchFamily="18" charset="0"/>
              </a:rPr>
              <a:t/>
            </a:r>
            <a:br>
              <a:rPr lang="ru-RU" sz="4000" b="1" dirty="0">
                <a:solidFill>
                  <a:srgbClr val="660066"/>
                </a:solidFill>
                <a:latin typeface="Times New Roman" pitchFamily="18" charset="0"/>
              </a:rPr>
            </a:br>
            <a:endParaRPr lang="ru-RU" sz="40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</a:rPr>
              <a:t>Тополиная моль(бабочка) </a:t>
            </a: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</a:rPr>
              <a:t>крылатый </a:t>
            </a: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</a:rPr>
              <a:t>вредитель  (живет 72 часа)</a:t>
            </a: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04800" y="1447800"/>
            <a:ext cx="4038600" cy="5025736"/>
          </a:xfrm>
        </p:spPr>
        <p:txBody>
          <a:bodyPr/>
          <a:lstStyle/>
          <a:p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</a:rPr>
              <a:t>Размножается в период цветения тополиного </a:t>
            </a: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</a:rPr>
              <a:t>пуха</a:t>
            </a:r>
          </a:p>
          <a:p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</a:rPr>
              <a:t>Поражает листовые </a:t>
            </a: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</a:rPr>
              <a:t>пластины</a:t>
            </a:r>
          </a:p>
          <a:p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</a:rPr>
              <a:t>В</a:t>
            </a: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</a:rPr>
              <a:t>ыедает </a:t>
            </a: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</a:rPr>
              <a:t>15мм листа. Нами были рассмотрены под микроскопом листья с тополей, пораженные насекомым</a:t>
            </a:r>
            <a:endParaRPr lang="ru-RU" sz="2400" dirty="0"/>
          </a:p>
        </p:txBody>
      </p:sp>
      <p:pic>
        <p:nvPicPr>
          <p:cNvPr id="8" name="Рисунок 7" descr="https://sesuslugi.ru/uploads/posts/2017-05/1495545339_topolinaja-mo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3588327" cy="304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7883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Последствия работы минера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истья </a:t>
            </a: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 тополей, пораженные </a:t>
            </a: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насекомым ( без и под микроскопом)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10" descr="C:\Users\777\Downloads\20181025_1552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38288"/>
            <a:ext cx="3352800" cy="229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C:\Users\777\Downloads\20181025_1542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618" y="4267200"/>
            <a:ext cx="3622794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777\Downloads\20181025_1545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14" y="1233055"/>
            <a:ext cx="3525897" cy="282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300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C:\Users\777\Downloads\20181025_1539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5"/>
          <a:stretch/>
        </p:blipFill>
        <p:spPr bwMode="auto">
          <a:xfrm rot="5400000">
            <a:off x="703911" y="3765847"/>
            <a:ext cx="2568598" cy="292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9" descr="C:\Users\777\Downloads\20181025_15374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2"/>
          <a:stretch/>
        </p:blipFill>
        <p:spPr bwMode="auto">
          <a:xfrm>
            <a:off x="5562600" y="1444108"/>
            <a:ext cx="3067492" cy="212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" descr="C:\Users\777\Downloads\20181025_1552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053" y="3905834"/>
            <a:ext cx="3276600" cy="238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1" descr="C:\Users\777\Downloads\20181025_15524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5" t="13784" r="19834" b="37537"/>
          <a:stretch/>
        </p:blipFill>
        <p:spPr bwMode="auto">
          <a:xfrm>
            <a:off x="609600" y="1444108"/>
            <a:ext cx="2843312" cy="226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Последствия работы минера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Консультация в Лесотехнической Академии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Опасность моли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Вред растениям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Вред электроприборам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Вред домашним заготовкам (сухофрукты)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Способ защиты от моли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Москитные сетки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Биологические препараты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:\Users\777\Downloads\20181025_154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6629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106680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Рассматриваем тополиный лист с пришкольного участка (поражен тополиной молью)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:\Users\777\Downloads\20181025_1545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153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304800" y="914400"/>
            <a:ext cx="8458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eaLnBrk="1" hangingPunct="1"/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Познание </a:t>
            </a:r>
            <a:r>
              <a:rPr lang="ru-RU" sz="2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окружающего мира, особенности </a:t>
            </a: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жизнедеятельности </a:t>
            </a:r>
            <a:r>
              <a:rPr lang="ru-RU" sz="2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насекомых </a:t>
            </a: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вредителей</a:t>
            </a:r>
            <a:endPara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6" descr="SDC100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86200"/>
            <a:ext cx="30575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43400"/>
            <a:ext cx="26860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present5.com/presentation/1/-23966145_22324661.pdf-img/-23966145_22324661.pdf-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" t="3367" r="5758" b="4781"/>
          <a:stretch/>
        </p:blipFill>
        <p:spPr bwMode="auto">
          <a:xfrm>
            <a:off x="1066800" y="1139817"/>
            <a:ext cx="6553200" cy="518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868362"/>
          </a:xfrm>
        </p:spPr>
        <p:txBody>
          <a:bodyPr/>
          <a:lstStyle/>
          <a:p>
            <a:r>
              <a:rPr lang="ru-RU" dirty="0" smtClean="0"/>
              <a:t>Памятник моли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039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944562"/>
          </a:xfrm>
        </p:spPr>
        <p:txBody>
          <a:bodyPr/>
          <a:lstStyle/>
          <a:p>
            <a:r>
              <a:rPr lang="ru-RU" dirty="0" smtClean="0"/>
              <a:t>Выводы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200" dirty="0"/>
              <a:t>Польза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Служит питанием для разных животных (птиц, рептилий, млекопитающих)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Опылители растений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Спасли кактусы в Австралии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3200" dirty="0" smtClean="0"/>
              <a:t>Вред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Повреждают листья, клубни растений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Повреждают одежду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Повреждают зерновые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Повреждают электроприборы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97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избавиться от моли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Почистить пылесосом квартиру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Прогреть утюгом одежду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Проморозить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Вымыть шкафы мыльным раствором с  уксусом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Поставить на окна москитные сетки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98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ru-RU" dirty="0" smtClean="0"/>
              <a:t>Авдеева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O.A. </a:t>
            </a:r>
            <a:r>
              <a:rPr lang="ru-RU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Листогрызущие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вредители плодовых культур.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/>
              <a:t>Интернет</a:t>
            </a:r>
          </a:p>
          <a:p>
            <a:r>
              <a:rPr lang="ru-RU" dirty="0" smtClean="0"/>
              <a:t>Васильев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В.П. Вредители садовых насаждений.</a:t>
            </a:r>
          </a:p>
          <a:p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Энциклопедия юного энтомолога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33400" y="2286000"/>
            <a:ext cx="8229600" cy="1143000"/>
          </a:xfrm>
        </p:spPr>
        <p:txBody>
          <a:bodyPr/>
          <a:lstStyle/>
          <a:p>
            <a:r>
              <a:rPr lang="ru-RU" sz="7200" b="1" i="1" smtClean="0">
                <a:cs typeface="Angsana New" pitchFamily="18" charset="-34"/>
              </a:rPr>
              <a:t>Спасибо  </a:t>
            </a:r>
            <a:br>
              <a:rPr lang="ru-RU" sz="7200" b="1" i="1" smtClean="0">
                <a:cs typeface="Angsana New" pitchFamily="18" charset="-34"/>
              </a:rPr>
            </a:br>
            <a:r>
              <a:rPr lang="ru-RU" sz="7200" b="1" i="1" smtClean="0">
                <a:cs typeface="Angsana New" pitchFamily="18" charset="-34"/>
              </a:rPr>
              <a:t>  за    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13" y="457200"/>
            <a:ext cx="7772400" cy="12954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Цель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Текст 3"/>
          <p:cNvSpPr>
            <a:spLocks noGrp="1"/>
          </p:cNvSpPr>
          <p:nvPr>
            <p:ph type="body" idx="1"/>
          </p:nvPr>
        </p:nvSpPr>
        <p:spPr>
          <a:xfrm>
            <a:off x="722312" y="4191000"/>
            <a:ext cx="7888288" cy="1981200"/>
          </a:xfrm>
        </p:spPr>
        <p:txBody>
          <a:bodyPr/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Познакомиться  с насекомыми-вредителями под общим названием – «моль», их отрицательной ролью «разрушителя» растений, домов и положительной ролью в природе и сделать мультфильм  о них.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pic>
        <p:nvPicPr>
          <p:cNvPr id="5124" name="Picture 3" descr="C:\Users\777\Downloads\20181025_1527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2590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4983163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Изучить роль насекомых- вредителей (группа «молей») в природе и жизни человека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Найти интересные факты о моли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Составить список способов защиты от моли</a:t>
            </a:r>
          </a:p>
        </p:txBody>
      </p:sp>
      <p:sp>
        <p:nvSpPr>
          <p:cNvPr id="6148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038600" cy="4525963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Провести консультацию в музее энтомологии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Сделать мультфильм о моли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Повысить уровень своей экологической грамотности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3400" y="2362200"/>
            <a:ext cx="4114800" cy="3763963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Наблюдение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Сбор природного материала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Микроскопиро-вание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Фотофиксация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886200" cy="3763963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Поисковый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Аналитический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6" descr="C:\Users\Наталья\Desktop\биолог сем\семенар2\SDC100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"/>
            <a:ext cx="2819400" cy="196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257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esuslugi.ru/uploads/posts/2017-05/1495545339_topolinaja-mo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4114800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r>
              <a:rPr lang="ru-RU" sz="4000" b="1" dirty="0">
                <a:solidFill>
                  <a:srgbClr val="09007A"/>
                </a:solidFill>
              </a:rPr>
              <a:t>Гипотеза</a:t>
            </a:r>
            <a:r>
              <a:rPr lang="ru-RU" dirty="0">
                <a:solidFill>
                  <a:srgbClr val="09007A"/>
                </a:solidFill>
              </a:rPr>
              <a:t/>
            </a:r>
            <a:br>
              <a:rPr lang="ru-RU" dirty="0">
                <a:solidFill>
                  <a:srgbClr val="09007A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rgbClr val="09007A"/>
                </a:solidFill>
                <a:latin typeface="Times New Roman" pitchFamily="18" charset="0"/>
                <a:cs typeface="Times New Roman" pitchFamily="18" charset="0"/>
              </a:rPr>
              <a:t>Насекомое </a:t>
            </a:r>
            <a:r>
              <a:rPr lang="ru-RU" sz="1800" dirty="0">
                <a:solidFill>
                  <a:srgbClr val="09007A"/>
                </a:solidFill>
                <a:latin typeface="Times New Roman" pitchFamily="18" charset="0"/>
                <a:cs typeface="Times New Roman" pitchFamily="18" charset="0"/>
              </a:rPr>
              <a:t>– вредитель (тополиная моль, пестрянка, тополиный </a:t>
            </a:r>
            <a:r>
              <a:rPr lang="ru-RU" sz="1800" dirty="0" smtClean="0">
                <a:solidFill>
                  <a:srgbClr val="09007A"/>
                </a:solidFill>
                <a:latin typeface="Times New Roman" pitchFamily="18" charset="0"/>
                <a:cs typeface="Times New Roman" pitchFamily="18" charset="0"/>
              </a:rPr>
              <a:t>минёр и другие моли ), приносят только вред растениям и людям</a:t>
            </a:r>
            <a:endParaRPr lang="ru-RU" sz="1800" dirty="0">
              <a:solidFill>
                <a:srgbClr val="09007A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 исследования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МОЛЬ!!!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83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Виды моли</a:t>
            </a:r>
            <a:endParaRPr lang="ru-RU" sz="4000" b="1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200" dirty="0" smtClean="0"/>
              <a:t>Тополиная</a:t>
            </a:r>
          </a:p>
          <a:p>
            <a:r>
              <a:rPr lang="ru-RU" sz="3200" dirty="0" smtClean="0"/>
              <a:t>Черемуховая</a:t>
            </a:r>
          </a:p>
          <a:p>
            <a:r>
              <a:rPr lang="ru-RU" sz="3200" dirty="0"/>
              <a:t>Картофельная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3200" dirty="0"/>
              <a:t>Платяная</a:t>
            </a:r>
          </a:p>
          <a:p>
            <a:r>
              <a:rPr lang="ru-RU" sz="3200" dirty="0"/>
              <a:t>Мебельная </a:t>
            </a:r>
          </a:p>
          <a:p>
            <a:r>
              <a:rPr lang="ru-RU" sz="3200" dirty="0" smtClean="0"/>
              <a:t>Восковая</a:t>
            </a:r>
          </a:p>
          <a:p>
            <a:endParaRPr lang="ru-RU" dirty="0"/>
          </a:p>
        </p:txBody>
      </p:sp>
      <p:pic>
        <p:nvPicPr>
          <p:cNvPr id="12" name="Рисунок 11" descr="Платяная моль - это именно тот вредитель, от которого в первую очередь страдают наши вещи в шкафу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695824"/>
            <a:ext cx="1600200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моли фото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95825"/>
            <a:ext cx="19812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9400" y="4695825"/>
            <a:ext cx="2667000" cy="155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27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macroid.ru/mdata/66/47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1"/>
            <a:ext cx="2361063" cy="1850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моли фото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0"/>
            <a:ext cx="22860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br>
              <a:rPr lang="ru-RU" dirty="0" smtClean="0"/>
            </a:br>
            <a:r>
              <a:rPr lang="ru-RU" sz="4000" b="1" dirty="0" smtClean="0"/>
              <a:t>  </a:t>
            </a:r>
            <a:br>
              <a:rPr lang="ru-RU" sz="4000" b="1" dirty="0" smtClean="0"/>
            </a:br>
            <a:r>
              <a:rPr lang="ru-RU" sz="4000" b="1" dirty="0" smtClean="0"/>
              <a:t>Черёмуховая моль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28600" y="1066800"/>
            <a:ext cx="3886200" cy="5246688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Открыта Карлом Линнеем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1758 году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Бабочка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откладывает яйца в зимующие почки, вокруг побегов образуется кокон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серебристый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48200" y="990601"/>
            <a:ext cx="4191000" cy="50292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Созревшие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гусеницы окукливаются, и создают серебристый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кокон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хватает,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окукливает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ближайших соседей. Может опутать и велосипеды., даже забытые машины.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://www.nuinu.ru/uploads/posts/2008-08/1217694583_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72001"/>
            <a:ext cx="2494876" cy="187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</TotalTime>
  <Words>401</Words>
  <Application>Microsoft Office PowerPoint</Application>
  <PresentationFormat>Экран (4:3)</PresentationFormat>
  <Paragraphs>101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Оформление по умолчанию</vt:lpstr>
      <vt:lpstr>Презентация PowerPoint</vt:lpstr>
      <vt:lpstr>Презентация PowerPoint</vt:lpstr>
      <vt:lpstr>                         Цель</vt:lpstr>
      <vt:lpstr>Задачи</vt:lpstr>
      <vt:lpstr>Методы </vt:lpstr>
      <vt:lpstr>Гипотеза </vt:lpstr>
      <vt:lpstr>Предмет исследования</vt:lpstr>
      <vt:lpstr>Виды моли</vt:lpstr>
      <vt:lpstr>              Черёмуховая моль   </vt:lpstr>
      <vt:lpstr>Платяная и мебельная моли </vt:lpstr>
      <vt:lpstr>Восковая моль  (огневка пчелиная)</vt:lpstr>
      <vt:lpstr>Картофельная моль</vt:lpstr>
      <vt:lpstr>Шелкопряд-одомашненная моль</vt:lpstr>
      <vt:lpstr>Тополиный минер </vt:lpstr>
      <vt:lpstr>Последствия работы минера</vt:lpstr>
      <vt:lpstr>Последствия работы минера</vt:lpstr>
      <vt:lpstr>Консультация в Лесотехнической Академии</vt:lpstr>
      <vt:lpstr>Презентация PowerPoint</vt:lpstr>
      <vt:lpstr>Презентация PowerPoint</vt:lpstr>
      <vt:lpstr>Памятник моли</vt:lpstr>
      <vt:lpstr>Выводы </vt:lpstr>
      <vt:lpstr>Как избавиться от моли</vt:lpstr>
      <vt:lpstr>Список литературы</vt:lpstr>
      <vt:lpstr>Спасибо     за   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777</dc:creator>
  <cp:lastModifiedBy>Elena</cp:lastModifiedBy>
  <cp:revision>78</cp:revision>
  <cp:lastPrinted>2019-03-06T15:20:01Z</cp:lastPrinted>
  <dcterms:created xsi:type="dcterms:W3CDTF">1601-01-01T00:00:00Z</dcterms:created>
  <dcterms:modified xsi:type="dcterms:W3CDTF">2019-03-06T15:21:24Z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